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311" r:id="rId4"/>
    <p:sldId id="261" r:id="rId5"/>
    <p:sldId id="307" r:id="rId6"/>
    <p:sldId id="296" r:id="rId7"/>
    <p:sldId id="263" r:id="rId8"/>
    <p:sldId id="257" r:id="rId9"/>
    <p:sldId id="297" r:id="rId10"/>
    <p:sldId id="278" r:id="rId11"/>
    <p:sldId id="301" r:id="rId12"/>
    <p:sldId id="302" r:id="rId13"/>
    <p:sldId id="303" r:id="rId14"/>
    <p:sldId id="304" r:id="rId15"/>
    <p:sldId id="305" r:id="rId16"/>
    <p:sldId id="259" r:id="rId17"/>
    <p:sldId id="269" r:id="rId18"/>
    <p:sldId id="268" r:id="rId19"/>
    <p:sldId id="267" r:id="rId20"/>
    <p:sldId id="306" r:id="rId21"/>
    <p:sldId id="292" r:id="rId22"/>
    <p:sldId id="275" r:id="rId23"/>
    <p:sldId id="276" r:id="rId24"/>
    <p:sldId id="258" r:id="rId25"/>
    <p:sldId id="293" r:id="rId26"/>
    <p:sldId id="282" r:id="rId27"/>
    <p:sldId id="298" r:id="rId28"/>
    <p:sldId id="274" r:id="rId29"/>
    <p:sldId id="266" r:id="rId30"/>
    <p:sldId id="270" r:id="rId31"/>
    <p:sldId id="265" r:id="rId32"/>
    <p:sldId id="271" r:id="rId33"/>
    <p:sldId id="272" r:id="rId34"/>
    <p:sldId id="294" r:id="rId35"/>
    <p:sldId id="318" r:id="rId36"/>
    <p:sldId id="317" r:id="rId37"/>
    <p:sldId id="319" r:id="rId38"/>
    <p:sldId id="320" r:id="rId39"/>
    <p:sldId id="273" r:id="rId40"/>
    <p:sldId id="283" r:id="rId41"/>
    <p:sldId id="279" r:id="rId42"/>
    <p:sldId id="281" r:id="rId43"/>
    <p:sldId id="280" r:id="rId44"/>
    <p:sldId id="284" r:id="rId45"/>
    <p:sldId id="286" r:id="rId46"/>
    <p:sldId id="312" r:id="rId47"/>
    <p:sldId id="313" r:id="rId48"/>
    <p:sldId id="314" r:id="rId49"/>
    <p:sldId id="315" r:id="rId50"/>
    <p:sldId id="316" r:id="rId51"/>
    <p:sldId id="287" r:id="rId52"/>
    <p:sldId id="285" r:id="rId53"/>
    <p:sldId id="300" r:id="rId54"/>
    <p:sldId id="288" r:id="rId55"/>
    <p:sldId id="289" r:id="rId56"/>
    <p:sldId id="290" r:id="rId57"/>
    <p:sldId id="291" r:id="rId58"/>
    <p:sldId id="295" r:id="rId59"/>
    <p:sldId id="299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5" d="100"/>
          <a:sy n="75" d="100"/>
        </p:scale>
        <p:origin x="-123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4C1D2-A5E2-4C63-82E7-3435A1EEDEB2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55F20-FB93-490F-A4A2-6822A3D549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4C1D2-A5E2-4C63-82E7-3435A1EEDEB2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55F20-FB93-490F-A4A2-6822A3D549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4C1D2-A5E2-4C63-82E7-3435A1EEDEB2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55F20-FB93-490F-A4A2-6822A3D549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4C1D2-A5E2-4C63-82E7-3435A1EEDEB2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55F20-FB93-490F-A4A2-6822A3D549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4C1D2-A5E2-4C63-82E7-3435A1EEDEB2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55F20-FB93-490F-A4A2-6822A3D549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4C1D2-A5E2-4C63-82E7-3435A1EEDEB2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55F20-FB93-490F-A4A2-6822A3D549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4C1D2-A5E2-4C63-82E7-3435A1EEDEB2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55F20-FB93-490F-A4A2-6822A3D549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4C1D2-A5E2-4C63-82E7-3435A1EEDEB2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55F20-FB93-490F-A4A2-6822A3D549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4C1D2-A5E2-4C63-82E7-3435A1EEDEB2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55F20-FB93-490F-A4A2-6822A3D549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4C1D2-A5E2-4C63-82E7-3435A1EEDEB2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55F20-FB93-490F-A4A2-6822A3D549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4C1D2-A5E2-4C63-82E7-3435A1EEDEB2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55F20-FB93-490F-A4A2-6822A3D549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4C1D2-A5E2-4C63-82E7-3435A1EEDEB2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55F20-FB93-490F-A4A2-6822A3D5490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86050" y="2130425"/>
            <a:ext cx="5672150" cy="1470025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Звонкие согласные звуки В - </a:t>
            </a:r>
            <a:r>
              <a:rPr lang="ru-RU" b="1" dirty="0" err="1" smtClean="0">
                <a:solidFill>
                  <a:srgbClr val="C00000"/>
                </a:solidFill>
              </a:rPr>
              <a:t>Вь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Иванова О. Ф.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1" y="214290"/>
            <a:ext cx="3171825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357165"/>
            <a:ext cx="2273198" cy="1856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3643314"/>
            <a:ext cx="234350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714356"/>
            <a:ext cx="785818" cy="968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58" y="3500438"/>
            <a:ext cx="2589781" cy="2928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3857652" cy="2285992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В</a:t>
            </a:r>
            <a:r>
              <a:rPr lang="ru-RU" b="1" dirty="0" smtClean="0">
                <a:solidFill>
                  <a:srgbClr val="FF0000"/>
                </a:solidFill>
              </a:rPr>
              <a:t>О – </a:t>
            </a:r>
            <a:r>
              <a:rPr lang="ru-RU" b="1" dirty="0" smtClean="0">
                <a:solidFill>
                  <a:srgbClr val="0070C0"/>
                </a:solidFill>
              </a:rPr>
              <a:t>Л</a:t>
            </a:r>
            <a:r>
              <a:rPr lang="ru-RU" b="1" dirty="0" smtClean="0">
                <a:solidFill>
                  <a:srgbClr val="FF0000"/>
                </a:solidFill>
              </a:rPr>
              <a:t>О - </a:t>
            </a:r>
            <a:r>
              <a:rPr lang="ru-RU" b="1" dirty="0" smtClean="0">
                <a:solidFill>
                  <a:srgbClr val="0070C0"/>
                </a:solidFill>
              </a:rPr>
              <a:t>С</a:t>
            </a:r>
            <a:r>
              <a:rPr lang="ru-RU" b="1" dirty="0" smtClean="0">
                <a:solidFill>
                  <a:srgbClr val="FF0000"/>
                </a:solidFill>
              </a:rPr>
              <a:t>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428868"/>
            <a:ext cx="3186106" cy="421484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Сколько слогов в слове?</a:t>
            </a:r>
          </a:p>
          <a:p>
            <a:pPr algn="ctr">
              <a:buNone/>
            </a:pPr>
            <a:r>
              <a:rPr lang="ru-RU" sz="2400" b="1" i="1" dirty="0" smtClean="0">
                <a:solidFill>
                  <a:srgbClr val="00B050"/>
                </a:solidFill>
              </a:rPr>
              <a:t>ЗАГАДКА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НЕ СЕЮТ НЕ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САЖАЮТ –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САМИ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ВЫРАСТАЮТ.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3393" y="323889"/>
            <a:ext cx="4886325" cy="5605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571612"/>
            <a:ext cx="71438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1571612"/>
            <a:ext cx="71438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1571612"/>
            <a:ext cx="71438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043494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</a:t>
            </a:r>
            <a:r>
              <a:rPr lang="ru-RU" b="1" dirty="0" smtClean="0"/>
              <a:t>Посчитай-ка»  1 – 5 </a:t>
            </a:r>
            <a:r>
              <a:rPr lang="ru-RU" dirty="0" smtClean="0"/>
              <a:t>«</a:t>
            </a:r>
            <a:r>
              <a:rPr lang="ru-RU" b="1" dirty="0" smtClean="0">
                <a:solidFill>
                  <a:srgbClr val="C00000"/>
                </a:solidFill>
              </a:rPr>
              <a:t>Один – много</a:t>
            </a:r>
            <a:r>
              <a:rPr lang="ru-RU" dirty="0" smtClean="0"/>
              <a:t>».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29256" y="214290"/>
            <a:ext cx="3014390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1714480" y="4071942"/>
            <a:ext cx="200026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0" y="4000504"/>
            <a:ext cx="200026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7143736" y="3857628"/>
            <a:ext cx="200026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3357554" y="3929066"/>
            <a:ext cx="200026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5143504" y="4000504"/>
            <a:ext cx="200026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43636" y="274638"/>
            <a:ext cx="2786082" cy="272573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«Один – много, </a:t>
            </a:r>
            <a:r>
              <a:rPr lang="ru-RU" b="1" dirty="0" smtClean="0">
                <a:solidFill>
                  <a:srgbClr val="0070C0"/>
                </a:solidFill>
              </a:rPr>
              <a:t>Волос - волосы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357298"/>
            <a:ext cx="5714214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8637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«</a:t>
            </a:r>
            <a:r>
              <a:rPr lang="ru-RU" b="1" dirty="0" smtClean="0">
                <a:solidFill>
                  <a:srgbClr val="C00000"/>
                </a:solidFill>
              </a:rPr>
              <a:t>Один – много</a:t>
            </a:r>
            <a:r>
              <a:rPr lang="ru-RU" dirty="0" smtClean="0"/>
              <a:t>».</a:t>
            </a:r>
            <a:endParaRPr lang="ru-R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071546"/>
            <a:ext cx="3571900" cy="4744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786446" y="642918"/>
            <a:ext cx="3220625" cy="4811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</a:t>
            </a:r>
            <a:r>
              <a:rPr lang="ru-RU" b="1" dirty="0" smtClean="0"/>
              <a:t>Посчитай-ка»  1 - 5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6665135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714620"/>
            <a:ext cx="5857916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68" y="1285860"/>
            <a:ext cx="1557335" cy="1143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8992" y="274638"/>
            <a:ext cx="5257808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 «</a:t>
            </a:r>
            <a:r>
              <a:rPr lang="ru-RU" b="1" dirty="0" smtClean="0"/>
              <a:t>Посчитай-ка»  1 – 5</a:t>
            </a:r>
            <a:r>
              <a:rPr lang="ru-RU" dirty="0" smtClean="0"/>
              <a:t>                               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52408" y="1142984"/>
            <a:ext cx="1691592" cy="2408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28604"/>
            <a:ext cx="2928958" cy="309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714752"/>
            <a:ext cx="1827287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3714752"/>
            <a:ext cx="1827287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3643314"/>
            <a:ext cx="1827287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3643314"/>
            <a:ext cx="1827287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6713" y="3643314"/>
            <a:ext cx="1827287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3643306" cy="151128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Где сидит кот?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B050"/>
                </a:solidFill>
              </a:rPr>
              <a:t>Схема  предлога «</a:t>
            </a:r>
            <a:r>
              <a:rPr lang="ru-RU" b="1" dirty="0" smtClean="0">
                <a:solidFill>
                  <a:srgbClr val="002060"/>
                </a:solidFill>
              </a:rPr>
              <a:t>В</a:t>
            </a:r>
            <a:r>
              <a:rPr lang="ru-RU" b="1" dirty="0" smtClean="0">
                <a:solidFill>
                  <a:srgbClr val="00B050"/>
                </a:solidFill>
              </a:rPr>
              <a:t>»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214554"/>
            <a:ext cx="3929058" cy="3911609"/>
          </a:xfrm>
        </p:spPr>
        <p:txBody>
          <a:bodyPr/>
          <a:lstStyle/>
          <a:p>
            <a:pPr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Кот   сидит                                «</a:t>
            </a:r>
            <a:r>
              <a:rPr lang="ru-RU" sz="7200" b="1" dirty="0" smtClean="0">
                <a:solidFill>
                  <a:srgbClr val="C00000"/>
                </a:solidFill>
              </a:rPr>
              <a:t>в</a:t>
            </a:r>
            <a:r>
              <a:rPr lang="ru-RU" sz="3600" b="1" dirty="0" smtClean="0">
                <a:solidFill>
                  <a:srgbClr val="C00000"/>
                </a:solidFill>
              </a:rPr>
              <a:t>»  корзине.</a:t>
            </a:r>
          </a:p>
          <a:p>
            <a:pPr>
              <a:buNone/>
            </a:pPr>
            <a:endParaRPr lang="ru-RU" b="1" dirty="0" smtClean="0">
              <a:solidFill>
                <a:srgbClr val="C000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0" y="214290"/>
            <a:ext cx="5429288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929066"/>
            <a:ext cx="2643812" cy="2471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572560" cy="100010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ПТЕНЕЦ  СИДИТ  В  ГНЕЗДЕ.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857232"/>
            <a:ext cx="7703057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5429264"/>
            <a:ext cx="1400592" cy="1271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2928926" cy="222566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БЕЛКА  живёт 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В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  ДУПЛЕ.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742677" y="428604"/>
            <a:ext cx="5607883" cy="5815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4786322"/>
            <a:ext cx="1357322" cy="1232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Лиса  лежит  в  норе.  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5852" y="857232"/>
            <a:ext cx="7399898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4714884"/>
            <a:ext cx="1714512" cy="1556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Вьюга воет: В____ ,   вьюга вьёт: В___,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42918"/>
            <a:ext cx="8686800" cy="1928827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Вдоль  по улице  метёт: В_________ .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214422"/>
            <a:ext cx="7000924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43380"/>
            <a:ext cx="2265583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24" y="274638"/>
            <a:ext cx="4257676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ВОЛК И ЛИСА.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4429156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357298"/>
            <a:ext cx="4357686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3286116" cy="544037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Этот гном любит прятаться …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/в    бочку/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286116" y="285728"/>
            <a:ext cx="5716836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4714884"/>
            <a:ext cx="1714512" cy="1556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0562" y="274638"/>
            <a:ext cx="4643438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ЧТО </a:t>
            </a:r>
            <a:r>
              <a:rPr lang="ru-RU" b="1" u="sng" dirty="0" smtClean="0">
                <a:solidFill>
                  <a:srgbClr val="0070C0"/>
                </a:solidFill>
              </a:rPr>
              <a:t>В</a:t>
            </a:r>
            <a:r>
              <a:rPr lang="ru-RU" b="1" dirty="0" smtClean="0">
                <a:solidFill>
                  <a:srgbClr val="0070C0"/>
                </a:solidFill>
              </a:rPr>
              <a:t> ШКАФУ?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29190" y="1600201"/>
            <a:ext cx="3757610" cy="1614485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Игрушки  стоят  в шкафу.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357166"/>
            <a:ext cx="4714876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702" y="3643314"/>
            <a:ext cx="1699588" cy="1543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43362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БУКЕТ  В  ВАЗЕ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3114668" cy="1400172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0"/>
            <a:ext cx="4071966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4786322"/>
            <a:ext cx="1699588" cy="1543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858280" cy="2214554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Собака  в  конуре.</a:t>
            </a:r>
            <a:br>
              <a:rPr lang="ru-RU" sz="4800" b="1" dirty="0" smtClean="0">
                <a:solidFill>
                  <a:srgbClr val="C0000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>Собака лает: АВ - АВ – АВ.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00504"/>
            <a:ext cx="45719" cy="2125659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2295504"/>
            <a:ext cx="6741763" cy="456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42852"/>
            <a:ext cx="1227476" cy="1114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Куда  пойдёт  заяц?</a:t>
            </a:r>
            <a:endParaRPr lang="ru-RU" dirty="0"/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786050" y="1571612"/>
            <a:ext cx="6281620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2" y="1187333"/>
            <a:ext cx="2805084" cy="5599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9454" y="500042"/>
            <a:ext cx="1070132" cy="971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28982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В </a:t>
            </a:r>
            <a:r>
              <a:rPr lang="ru-RU" b="1" dirty="0" smtClean="0">
                <a:solidFill>
                  <a:srgbClr val="FF0000"/>
                </a:solidFill>
              </a:rPr>
              <a:t>А</a:t>
            </a:r>
            <a:r>
              <a:rPr lang="ru-RU" b="1" dirty="0" smtClean="0">
                <a:solidFill>
                  <a:srgbClr val="0070C0"/>
                </a:solidFill>
              </a:rPr>
              <a:t> Н – Н </a:t>
            </a:r>
            <a:r>
              <a:rPr lang="ru-RU" b="1" dirty="0" smtClean="0">
                <a:solidFill>
                  <a:srgbClr val="FF0000"/>
                </a:solidFill>
              </a:rPr>
              <a:t>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143208" y="1285860"/>
            <a:ext cx="6000792" cy="5360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552" y="4653136"/>
            <a:ext cx="1699588" cy="1543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1214422"/>
            <a:ext cx="114300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1214422"/>
            <a:ext cx="71438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ВОЛК   ЖИВЁТ  В  ЛОГОВЕ.</a:t>
            </a:r>
            <a:endParaRPr lang="ru-RU" b="1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457714" y="2172258"/>
            <a:ext cx="2228572" cy="3381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560" y="3933056"/>
            <a:ext cx="2401478" cy="218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59828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68478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Раздели слово на слоги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АВ - ТО - БУС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3071810"/>
            <a:ext cx="1785950" cy="3054353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Назови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первый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слог.</a:t>
            </a:r>
          </a:p>
          <a:p>
            <a:pPr>
              <a:buNone/>
            </a:pP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6245" y="2214554"/>
            <a:ext cx="6947755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1857364"/>
            <a:ext cx="71438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1857364"/>
            <a:ext cx="71438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1857364"/>
            <a:ext cx="78581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186766" cy="141763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Раздели слово на слоги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ДИ - ВАН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357297"/>
            <a:ext cx="8115328" cy="85725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НАЗОВИ    ВТОРОЙ   СЛОГ 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071678"/>
            <a:ext cx="8929718" cy="478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1785926"/>
            <a:ext cx="71438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785926"/>
            <a:ext cx="85725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8285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Ты лети ветерок через тысячи дорог:  </a:t>
            </a:r>
            <a:r>
              <a:rPr lang="ru-RU" b="1" dirty="0" err="1" smtClean="0">
                <a:solidFill>
                  <a:srgbClr val="00B050"/>
                </a:solidFill>
              </a:rPr>
              <a:t>Вь_</a:t>
            </a:r>
            <a:r>
              <a:rPr lang="ru-RU" b="1" dirty="0" smtClean="0">
                <a:solidFill>
                  <a:srgbClr val="00B050"/>
                </a:solidFill>
              </a:rPr>
              <a:t>,  </a:t>
            </a:r>
            <a:r>
              <a:rPr lang="ru-RU" b="1" dirty="0" err="1" smtClean="0">
                <a:solidFill>
                  <a:srgbClr val="00B050"/>
                </a:solidFill>
              </a:rPr>
              <a:t>Вь_</a:t>
            </a:r>
            <a:r>
              <a:rPr lang="ru-RU" b="1" dirty="0" smtClean="0">
                <a:solidFill>
                  <a:srgbClr val="00B050"/>
                </a:solidFill>
              </a:rPr>
              <a:t>, </a:t>
            </a:r>
            <a:r>
              <a:rPr lang="ru-RU" b="1" dirty="0" err="1" smtClean="0">
                <a:solidFill>
                  <a:srgbClr val="00B050"/>
                </a:solidFill>
              </a:rPr>
              <a:t>Вь_</a:t>
            </a:r>
            <a:r>
              <a:rPr lang="ru-RU" b="1" dirty="0" smtClean="0">
                <a:solidFill>
                  <a:srgbClr val="00B050"/>
                </a:solidFill>
              </a:rPr>
              <a:t>.  Вей, вей завивай, снегом землю засыпай.</a:t>
            </a:r>
            <a:br>
              <a:rPr lang="ru-RU" b="1" dirty="0" smtClean="0">
                <a:solidFill>
                  <a:srgbClr val="00B050"/>
                </a:solidFill>
              </a:rPr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2214554"/>
            <a:ext cx="4884795" cy="443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43296" cy="315436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«Посчитай-ка»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i="1" dirty="0" smtClean="0">
                <a:solidFill>
                  <a:srgbClr val="C00000"/>
                </a:solidFill>
              </a:rPr>
              <a:t>Сколько слов в этом предложении?</a:t>
            </a:r>
            <a:br>
              <a:rPr lang="ru-RU" b="1" i="1" dirty="0" smtClean="0">
                <a:solidFill>
                  <a:srgbClr val="C00000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00438"/>
            <a:ext cx="3686172" cy="2625725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- КТО  ЖИВЁТ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u="sng" dirty="0" smtClean="0">
                <a:solidFill>
                  <a:srgbClr val="002060"/>
                </a:solidFill>
              </a:rPr>
              <a:t>В</a:t>
            </a:r>
            <a:r>
              <a:rPr lang="ru-RU" b="1" dirty="0" smtClean="0">
                <a:solidFill>
                  <a:srgbClr val="C00000"/>
                </a:solidFill>
              </a:rPr>
              <a:t>  ДУПЛЕ?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- КТО СИДИТ  </a:t>
            </a:r>
            <a:r>
              <a:rPr lang="ru-RU" b="1" u="sng" dirty="0" smtClean="0">
                <a:solidFill>
                  <a:srgbClr val="002060"/>
                </a:solidFill>
              </a:rPr>
              <a:t>В</a:t>
            </a:r>
            <a:r>
              <a:rPr lang="ru-RU" b="1" dirty="0" smtClean="0">
                <a:solidFill>
                  <a:srgbClr val="C00000"/>
                </a:solidFill>
              </a:rPr>
              <a:t> ГНЕЗДЕ?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- КТО ЛЕЖИТ </a:t>
            </a:r>
            <a:r>
              <a:rPr lang="ru-RU" b="1" u="sng" dirty="0" smtClean="0">
                <a:solidFill>
                  <a:srgbClr val="002060"/>
                </a:solidFill>
              </a:rPr>
              <a:t>В</a:t>
            </a:r>
            <a:r>
              <a:rPr lang="ru-RU" b="1" dirty="0" smtClean="0">
                <a:solidFill>
                  <a:srgbClr val="C00000"/>
                </a:solidFill>
              </a:rPr>
              <a:t> НОРЕ?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205230"/>
            <a:ext cx="5143504" cy="6652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«В___»          -  ЦВЕТОЧКИ                                НАЗОВЁМ ВАСИЛЬКИ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1571612"/>
            <a:ext cx="4000528" cy="4178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785926"/>
            <a:ext cx="3351739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</a:t>
            </a:r>
            <a:r>
              <a:rPr lang="ru-RU" b="1" dirty="0" smtClean="0">
                <a:solidFill>
                  <a:srgbClr val="C00000"/>
                </a:solidFill>
              </a:rPr>
              <a:t>В___» –  КАРКУШЕЙ НАЗОВЁМ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3686172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00174"/>
            <a:ext cx="7735859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27478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</a:t>
            </a:r>
            <a:r>
              <a:rPr lang="ru-RU" b="1" dirty="0" smtClean="0">
                <a:solidFill>
                  <a:srgbClr val="0070C0"/>
                </a:solidFill>
              </a:rPr>
              <a:t>В___» </a:t>
            </a:r>
            <a:r>
              <a:rPr lang="ru-RU" b="1" dirty="0" smtClean="0">
                <a:solidFill>
                  <a:srgbClr val="C00000"/>
                </a:solidFill>
              </a:rPr>
              <a:t>ВОРОБЕЙ ВЗЛЕТЕЛ ПОВЫШЕ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7"/>
            <a:ext cx="8229600" cy="785818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ЧТОБ ПОЛАКОМИТСЯ «</a:t>
            </a:r>
            <a:r>
              <a:rPr lang="ru-RU" b="1" dirty="0" smtClean="0">
                <a:solidFill>
                  <a:srgbClr val="00B050"/>
                </a:solidFill>
              </a:rPr>
              <a:t>В</a:t>
            </a:r>
            <a:r>
              <a:rPr lang="ru-RU" b="1" dirty="0" smtClean="0">
                <a:solidFill>
                  <a:srgbClr val="C00000"/>
                </a:solidFill>
              </a:rPr>
              <a:t>_» ИШНЕЙ.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643050"/>
            <a:ext cx="4000528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786314" y="2857496"/>
            <a:ext cx="3143272" cy="2285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929718" cy="141763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РАССКАЖИ: КУДА ПОШЛИ ДЕТИ?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285860"/>
            <a:ext cx="850112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Кого встретили в лесу дети?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428736"/>
            <a:ext cx="8586790" cy="3789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Куда  дети  положили ежа?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643050"/>
            <a:ext cx="8786874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Где  дома  спрятался  ёжик ?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643050"/>
            <a:ext cx="8858312" cy="353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Мягкий согласный звук </a:t>
            </a:r>
            <a:r>
              <a:rPr lang="ru-RU" b="1" dirty="0" err="1" smtClean="0"/>
              <a:t>Вь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214422"/>
            <a:ext cx="4643470" cy="564357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 ветки на ветку,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 ветки на ветку,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 ветки на ветку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Скачет детка…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		</a:t>
            </a:r>
            <a:r>
              <a:rPr lang="ru-RU" b="1" i="1" dirty="0" smtClean="0"/>
              <a:t>(БЕЛКА)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Поскачи и ты дружок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И получишь пирожок!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	</a:t>
            </a:r>
            <a:r>
              <a:rPr lang="ru-RU" b="1" i="1" dirty="0" smtClean="0">
                <a:solidFill>
                  <a:srgbClr val="C00000"/>
                </a:solidFill>
              </a:rPr>
              <a:t>(Прыгаем </a:t>
            </a:r>
            <a:r>
              <a:rPr lang="ru-RU" b="1" i="1" dirty="0" err="1" smtClean="0">
                <a:solidFill>
                  <a:srgbClr val="C00000"/>
                </a:solidFill>
              </a:rPr>
              <a:t>влево-вправо</a:t>
            </a:r>
            <a:endParaRPr lang="ru-RU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b="1" i="1" dirty="0" smtClean="0">
                <a:solidFill>
                  <a:srgbClr val="C00000"/>
                </a:solidFill>
              </a:rPr>
              <a:t>Складываем Язычок : </a:t>
            </a:r>
          </a:p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</a:rPr>
              <a:t>«БЛИНЧИК» - «ПИРОЖОК</a:t>
            </a:r>
            <a:r>
              <a:rPr lang="ru-RU" b="1" dirty="0" smtClean="0">
                <a:solidFill>
                  <a:srgbClr val="C00000"/>
                </a:solidFill>
              </a:rPr>
              <a:t>»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и ладошки «ПИРОЖКОМ»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1285860"/>
            <a:ext cx="4614853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229600" cy="107157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В</a:t>
            </a:r>
            <a:r>
              <a:rPr lang="ru-RU" b="1" dirty="0" smtClean="0">
                <a:solidFill>
                  <a:srgbClr val="FF0000"/>
                </a:solidFill>
              </a:rPr>
              <a:t>И</a:t>
            </a:r>
            <a:r>
              <a:rPr lang="ru-RU" b="1" dirty="0" smtClean="0">
                <a:solidFill>
                  <a:srgbClr val="00B050"/>
                </a:solidFill>
              </a:rPr>
              <a:t> – </a:t>
            </a:r>
            <a:r>
              <a:rPr lang="ru-RU" b="1" dirty="0" smtClean="0">
                <a:solidFill>
                  <a:srgbClr val="0070C0"/>
                </a:solidFill>
              </a:rPr>
              <a:t>Н</a:t>
            </a:r>
            <a:r>
              <a:rPr lang="ru-RU" b="1" dirty="0" smtClean="0">
                <a:solidFill>
                  <a:srgbClr val="FF0000"/>
                </a:solidFill>
              </a:rPr>
              <a:t>О</a:t>
            </a:r>
            <a:r>
              <a:rPr lang="ru-RU" b="1" dirty="0" smtClean="0">
                <a:solidFill>
                  <a:srgbClr val="00B050"/>
                </a:solidFill>
              </a:rPr>
              <a:t> – </a:t>
            </a:r>
            <a:r>
              <a:rPr lang="ru-RU" b="1" dirty="0" smtClean="0">
                <a:solidFill>
                  <a:srgbClr val="0070C0"/>
                </a:solidFill>
              </a:rPr>
              <a:t>ГР</a:t>
            </a:r>
            <a:r>
              <a:rPr lang="ru-RU" b="1" dirty="0" smtClean="0">
                <a:solidFill>
                  <a:srgbClr val="FF0000"/>
                </a:solidFill>
              </a:rPr>
              <a:t>А</a:t>
            </a:r>
            <a:r>
              <a:rPr lang="ru-RU" b="1" dirty="0" smtClean="0">
                <a:solidFill>
                  <a:srgbClr val="0070C0"/>
                </a:solidFill>
              </a:rPr>
              <a:t>Д              мой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285720" y="1600200"/>
            <a:ext cx="3071834" cy="4525963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ВИНОГРАДНЫЙ ЛИСТ</a:t>
            </a:r>
          </a:p>
          <a:p>
            <a:pPr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10   ЗЕЛЁНЫХ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ВИНОГРАДИН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29050" y="1647825"/>
            <a:ext cx="5314950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1142984"/>
            <a:ext cx="71438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1142984"/>
            <a:ext cx="71438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1142984"/>
            <a:ext cx="114300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smtClean="0">
                <a:solidFill>
                  <a:srgbClr val="C00000"/>
                </a:solidFill>
              </a:rPr>
              <a:t>Что делают губы, зубы, язык.</a:t>
            </a:r>
            <a:br>
              <a:rPr lang="ru-RU" b="1" smtClean="0">
                <a:solidFill>
                  <a:srgbClr val="C00000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857232"/>
            <a:ext cx="8658228" cy="3429024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Что мешает воздуху выходить изо рта?                                    </a:t>
            </a:r>
            <a:r>
              <a:rPr lang="ru-RU" b="1" u="sng" dirty="0" smtClean="0">
                <a:solidFill>
                  <a:srgbClr val="C00000"/>
                </a:solidFill>
              </a:rPr>
              <a:t>Верхние Зубы </a:t>
            </a:r>
            <a:r>
              <a:rPr lang="ru-RU" b="1" dirty="0" smtClean="0">
                <a:solidFill>
                  <a:srgbClr val="C00000"/>
                </a:solidFill>
              </a:rPr>
              <a:t>касаются нижней </a:t>
            </a:r>
            <a:r>
              <a:rPr lang="ru-RU" b="1" u="sng" dirty="0" smtClean="0">
                <a:solidFill>
                  <a:srgbClr val="C00000"/>
                </a:solidFill>
              </a:rPr>
              <a:t>Губы</a:t>
            </a:r>
            <a:r>
              <a:rPr lang="ru-RU" b="1" dirty="0" smtClean="0">
                <a:solidFill>
                  <a:srgbClr val="C00000"/>
                </a:solidFill>
              </a:rPr>
              <a:t>.                  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- </a:t>
            </a:r>
            <a:r>
              <a:rPr lang="ru-RU" b="1" u="sng" dirty="0" smtClean="0">
                <a:solidFill>
                  <a:srgbClr val="0070C0"/>
                </a:solidFill>
              </a:rPr>
              <a:t>Воздушная струя </a:t>
            </a:r>
            <a:r>
              <a:rPr lang="ru-RU" b="1" dirty="0" smtClean="0">
                <a:solidFill>
                  <a:srgbClr val="0070C0"/>
                </a:solidFill>
              </a:rPr>
              <a:t>встречает преграду.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Руку прижать к горлу и произнести: В___ .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Чувствуете, как дрожит горлышко, </a:t>
            </a:r>
            <a:r>
              <a:rPr lang="ru-RU" b="1" u="sng" dirty="0" smtClean="0">
                <a:solidFill>
                  <a:srgbClr val="0070C0"/>
                </a:solidFill>
              </a:rPr>
              <a:t>ГОЛОС</a:t>
            </a:r>
            <a:r>
              <a:rPr lang="ru-RU" b="1" dirty="0" smtClean="0">
                <a:solidFill>
                  <a:srgbClr val="0070C0"/>
                </a:solidFill>
              </a:rPr>
              <a:t> звучит.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Согласный  звук   «В»  произносим твёрдо.                 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А звук </a:t>
            </a:r>
            <a:r>
              <a:rPr lang="ru-RU" b="1" dirty="0" err="1" smtClean="0">
                <a:solidFill>
                  <a:srgbClr val="C00000"/>
                </a:solidFill>
              </a:rPr>
              <a:t>Вь</a:t>
            </a:r>
            <a:r>
              <a:rPr lang="ru-RU" b="1" dirty="0" smtClean="0">
                <a:solidFill>
                  <a:srgbClr val="C00000"/>
                </a:solidFill>
              </a:rPr>
              <a:t> – произносим мягко. Оба звонкие.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357694"/>
            <a:ext cx="8734425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C00000"/>
                </a:solidFill>
              </a:rPr>
              <a:t>Ве</a:t>
            </a:r>
            <a:r>
              <a:rPr lang="ru-RU" b="1" dirty="0" smtClean="0">
                <a:solidFill>
                  <a:srgbClr val="C00000"/>
                </a:solidFill>
              </a:rPr>
              <a:t> - </a:t>
            </a:r>
            <a:r>
              <a:rPr lang="ru-RU" b="1" dirty="0" err="1" smtClean="0">
                <a:solidFill>
                  <a:srgbClr val="C00000"/>
                </a:solidFill>
              </a:rPr>
              <a:t>ло</a:t>
            </a:r>
            <a:r>
              <a:rPr lang="ru-RU" b="1" dirty="0" smtClean="0">
                <a:solidFill>
                  <a:srgbClr val="C00000"/>
                </a:solidFill>
              </a:rPr>
              <a:t> – си - </a:t>
            </a:r>
            <a:r>
              <a:rPr lang="ru-RU" b="1" dirty="0" err="1" smtClean="0">
                <a:solidFill>
                  <a:srgbClr val="C00000"/>
                </a:solidFill>
              </a:rPr>
              <a:t>пед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1142984"/>
            <a:ext cx="71438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1142984"/>
            <a:ext cx="71438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142984"/>
            <a:ext cx="71438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1214422"/>
            <a:ext cx="107157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28734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На чём ездит велосипедист?</a:t>
            </a:r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2214530"/>
            <a:ext cx="5929354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МОЛОКО ВОЗИТ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71670" y="1428736"/>
            <a:ext cx="4954572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000372"/>
            <a:ext cx="8167486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0017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Кто  ходит под  водой?                                  В</a:t>
            </a:r>
            <a:r>
              <a:rPr lang="ru-RU" b="1" dirty="0" smtClean="0">
                <a:solidFill>
                  <a:srgbClr val="FF0000"/>
                </a:solidFill>
              </a:rPr>
              <a:t>О</a:t>
            </a:r>
            <a:r>
              <a:rPr lang="ru-RU" b="1" dirty="0" smtClean="0">
                <a:solidFill>
                  <a:srgbClr val="C00000"/>
                </a:solidFill>
              </a:rPr>
              <a:t>- Д</a:t>
            </a:r>
            <a:r>
              <a:rPr lang="ru-RU" b="1" dirty="0" smtClean="0">
                <a:solidFill>
                  <a:srgbClr val="FF0000"/>
                </a:solidFill>
              </a:rPr>
              <a:t>О</a:t>
            </a:r>
            <a:r>
              <a:rPr lang="ru-RU" b="1" dirty="0" smtClean="0">
                <a:solidFill>
                  <a:srgbClr val="C00000"/>
                </a:solidFill>
              </a:rPr>
              <a:t>-Л</a:t>
            </a:r>
            <a:r>
              <a:rPr lang="ru-RU" b="1" dirty="0" smtClean="0">
                <a:solidFill>
                  <a:srgbClr val="FF0000"/>
                </a:solidFill>
              </a:rPr>
              <a:t>А</a:t>
            </a:r>
            <a:r>
              <a:rPr lang="ru-RU" b="1" dirty="0" smtClean="0">
                <a:solidFill>
                  <a:srgbClr val="C00000"/>
                </a:solidFill>
              </a:rPr>
              <a:t>З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1500174"/>
            <a:ext cx="7595521" cy="5047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И- ВА         -       И - ВЫ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71438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РАСТЁТ  У  РЕКИ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5000628" y="1714488"/>
            <a:ext cx="3786214" cy="49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643050"/>
            <a:ext cx="3676578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48" y="274638"/>
            <a:ext cx="4400552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ВР</a:t>
            </a:r>
            <a:r>
              <a:rPr lang="ru-RU" b="1" dirty="0" smtClean="0">
                <a:solidFill>
                  <a:srgbClr val="FF0000"/>
                </a:solidFill>
              </a:rPr>
              <a:t>А</a:t>
            </a:r>
            <a:r>
              <a:rPr lang="ru-RU" b="1" dirty="0" smtClean="0">
                <a:solidFill>
                  <a:srgbClr val="0070C0"/>
                </a:solidFill>
              </a:rPr>
              <a:t>Ч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21620"/>
            <a:ext cx="4286280" cy="6550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76" y="274638"/>
            <a:ext cx="3971924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ВИННИ  ПУХ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5000628" y="1600200"/>
            <a:ext cx="3686172" cy="4525963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Путешествовал и встретил</a:t>
            </a:r>
          </a:p>
          <a:p>
            <a:pPr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          - ВА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714356"/>
            <a:ext cx="4242922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ВИННИ  ПУХ  встретил   </a:t>
            </a:r>
            <a:r>
              <a:rPr lang="ru-RU" b="1" dirty="0" smtClean="0">
                <a:solidFill>
                  <a:srgbClr val="C00000"/>
                </a:solidFill>
              </a:rPr>
              <a:t>льва. - …ВУ.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57422" y="1071546"/>
            <a:ext cx="4714908" cy="538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ВИННИ  ПУХ  встретил   сову. </a:t>
            </a:r>
            <a:r>
              <a:rPr lang="ru-RU" b="1" dirty="0" smtClean="0">
                <a:solidFill>
                  <a:srgbClr val="C00000"/>
                </a:solidFill>
              </a:rPr>
              <a:t>/…ВИ..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357686" y="928670"/>
            <a:ext cx="3786214" cy="5608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2643182"/>
            <a:ext cx="2658898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97040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ВИННИ  ПУХ  встретил   с</a:t>
            </a:r>
            <a:r>
              <a:rPr lang="ru-RU" b="1" dirty="0" smtClean="0">
                <a:solidFill>
                  <a:srgbClr val="C00000"/>
                </a:solidFill>
              </a:rPr>
              <a:t>ви</a:t>
            </a:r>
            <a:r>
              <a:rPr lang="ru-RU" b="1" dirty="0" smtClean="0">
                <a:solidFill>
                  <a:srgbClr val="0070C0"/>
                </a:solidFill>
              </a:rPr>
              <a:t>нью.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- ВО…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428992" y="1928802"/>
            <a:ext cx="5429288" cy="434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2214554"/>
            <a:ext cx="2658898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ВИННИ  ПУХ  встретил волка.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/ВЫ…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214554"/>
            <a:ext cx="2658898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286116" y="2357430"/>
            <a:ext cx="4555395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3306" y="274638"/>
            <a:ext cx="5043494" cy="179704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Игра «Научи                         </a:t>
            </a:r>
            <a:r>
              <a:rPr lang="ru-RU" b="1" dirty="0" err="1" smtClean="0">
                <a:solidFill>
                  <a:srgbClr val="C00000"/>
                </a:solidFill>
              </a:rPr>
              <a:t>Юпика</a:t>
            </a:r>
            <a:r>
              <a:rPr lang="ru-RU" b="1" dirty="0" smtClean="0">
                <a:solidFill>
                  <a:srgbClr val="C00000"/>
                </a:solidFill>
              </a:rPr>
              <a:t> говорить»:                             </a:t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00496" y="1714488"/>
            <a:ext cx="4686304" cy="441167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400" b="1" dirty="0" smtClean="0">
                <a:solidFill>
                  <a:srgbClr val="0070C0"/>
                </a:solidFill>
              </a:rPr>
              <a:t>ВА-ВО-ВА,                           ВУ-ВИ-ВУ,                                         ВЫ-ВО-ВЫ</a:t>
            </a:r>
            <a:r>
              <a:rPr lang="ru-RU" sz="4400" b="1" dirty="0" smtClean="0">
                <a:solidFill>
                  <a:srgbClr val="C00000"/>
                </a:solidFill>
              </a:rPr>
              <a:t>,  </a:t>
            </a:r>
          </a:p>
          <a:p>
            <a:pPr>
              <a:buNone/>
            </a:pPr>
            <a:r>
              <a:rPr lang="ru-RU" sz="4400" b="1" dirty="0" smtClean="0">
                <a:solidFill>
                  <a:srgbClr val="C00000"/>
                </a:solidFill>
              </a:rPr>
              <a:t>ВЫ- ВИ- ВЫ,                                       ВИ-ВО-ВИ,                                   ВУ-ВИ-ВА,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0"/>
            <a:ext cx="3643338" cy="601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ВИННИ  ПУХ  встретил   </a:t>
            </a:r>
            <a:r>
              <a:rPr lang="ru-RU" b="1" dirty="0" smtClean="0">
                <a:solidFill>
                  <a:srgbClr val="C00000"/>
                </a:solidFill>
              </a:rPr>
              <a:t>в</a:t>
            </a:r>
            <a:r>
              <a:rPr lang="ru-RU" b="1" dirty="0" smtClean="0">
                <a:solidFill>
                  <a:srgbClr val="FF0000"/>
                </a:solidFill>
              </a:rPr>
              <a:t>ы</a:t>
            </a:r>
            <a:r>
              <a:rPr lang="ru-RU" b="1" dirty="0" smtClean="0">
                <a:solidFill>
                  <a:srgbClr val="C00000"/>
                </a:solidFill>
              </a:rPr>
              <a:t>- </a:t>
            </a:r>
            <a:r>
              <a:rPr lang="ru-RU" b="1" u="sng" dirty="0" err="1" smtClean="0">
                <a:solidFill>
                  <a:srgbClr val="C00000"/>
                </a:solidFill>
              </a:rPr>
              <a:t>др</a:t>
            </a:r>
            <a:r>
              <a:rPr lang="ru-RU" b="1" dirty="0" err="1" smtClean="0">
                <a:solidFill>
                  <a:srgbClr val="C00000"/>
                </a:solidFill>
              </a:rPr>
              <a:t>у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214554"/>
            <a:ext cx="2658898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071802" y="2500306"/>
            <a:ext cx="5541757" cy="2615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КОГО ВСТРЕТИТ ВИННИ ПУХ                         ГУЛЯЯ ПО ДОРОЖКЕ?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33186"/>
            <a:ext cx="8715436" cy="528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2918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В</a:t>
            </a:r>
            <a:r>
              <a:rPr lang="ru-RU" b="1" dirty="0" smtClean="0">
                <a:solidFill>
                  <a:srgbClr val="FF0000"/>
                </a:solidFill>
              </a:rPr>
              <a:t>Е</a:t>
            </a:r>
            <a:r>
              <a:rPr lang="ru-RU" b="1" dirty="0" smtClean="0">
                <a:solidFill>
                  <a:srgbClr val="0070C0"/>
                </a:solidFill>
              </a:rPr>
              <a:t> - Н</a:t>
            </a:r>
            <a:r>
              <a:rPr lang="ru-RU" b="1" dirty="0" smtClean="0">
                <a:solidFill>
                  <a:srgbClr val="FF0000"/>
                </a:solidFill>
              </a:rPr>
              <a:t>И</a:t>
            </a:r>
            <a:r>
              <a:rPr lang="ru-RU" b="1" dirty="0" smtClean="0">
                <a:solidFill>
                  <a:srgbClr val="0070C0"/>
                </a:solidFill>
              </a:rPr>
              <a:t>К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929058" y="285728"/>
            <a:ext cx="4786346" cy="6250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</a:rPr>
              <a:t>В</a:t>
            </a:r>
            <a:r>
              <a:rPr lang="ru-RU" sz="4800" b="1" dirty="0" smtClean="0">
                <a:solidFill>
                  <a:srgbClr val="FF0000"/>
                </a:solidFill>
              </a:rPr>
              <a:t>О – </a:t>
            </a:r>
            <a:r>
              <a:rPr lang="ru-RU" sz="4800" b="1" dirty="0" smtClean="0">
                <a:solidFill>
                  <a:srgbClr val="0070C0"/>
                </a:solidFill>
              </a:rPr>
              <a:t>Р</a:t>
            </a:r>
            <a:r>
              <a:rPr lang="ru-RU" sz="4800" b="1" dirty="0" smtClean="0">
                <a:solidFill>
                  <a:srgbClr val="FF0000"/>
                </a:solidFill>
              </a:rPr>
              <a:t>О – </a:t>
            </a:r>
            <a:r>
              <a:rPr lang="ru-RU" sz="4800" b="1" dirty="0" smtClean="0">
                <a:solidFill>
                  <a:srgbClr val="00B050"/>
                </a:solidFill>
              </a:rPr>
              <a:t>Б</a:t>
            </a:r>
            <a:r>
              <a:rPr lang="ru-RU" sz="4800" b="1" dirty="0" smtClean="0">
                <a:solidFill>
                  <a:srgbClr val="FF0000"/>
                </a:solidFill>
              </a:rPr>
              <a:t>Е</a:t>
            </a:r>
            <a:r>
              <a:rPr lang="ru-RU" sz="4800" b="1" dirty="0" smtClean="0">
                <a:solidFill>
                  <a:srgbClr val="00B050"/>
                </a:solidFill>
              </a:rPr>
              <a:t>Й</a:t>
            </a:r>
            <a:endParaRPr lang="ru-RU" sz="4800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628" y="1600200"/>
            <a:ext cx="3686172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1643050"/>
            <a:ext cx="5643602" cy="4344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НА КАКОМ ЭТАЖЕ ЖИВУТ                                 ВОЛК, СОВА?  Пьют квас?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714488"/>
            <a:ext cx="9144000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43296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Отгадай ребус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92994" y="1142984"/>
            <a:ext cx="6851006" cy="3830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319118"/>
            <a:ext cx="2500330" cy="223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Отгадай ребус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44661" y="1500174"/>
            <a:ext cx="8699339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Как зовут мальчика?</a:t>
            </a:r>
            <a:endParaRPr lang="ru-RU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714744" y="1214422"/>
            <a:ext cx="5000660" cy="545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357430"/>
            <a:ext cx="3180717" cy="340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929058" y="2425927"/>
            <a:ext cx="5000660" cy="4432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507" y="500042"/>
            <a:ext cx="4257055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500042"/>
            <a:ext cx="4500594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114668" cy="179704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«</a:t>
            </a:r>
            <a:r>
              <a:rPr lang="ru-RU" b="1" dirty="0" smtClean="0">
                <a:solidFill>
                  <a:srgbClr val="00B050"/>
                </a:solidFill>
              </a:rPr>
              <a:t>В____»  В</a:t>
            </a:r>
            <a:r>
              <a:rPr lang="ru-RU" b="1" dirty="0" smtClean="0">
                <a:solidFill>
                  <a:srgbClr val="C00000"/>
                </a:solidFill>
              </a:rPr>
              <a:t>ЕРНУЛАСЬ ИЗ ГОСТЕЙ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143116"/>
            <a:ext cx="3071834" cy="4429156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Принесли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 мешок </a:t>
            </a:r>
            <a:r>
              <a:rPr lang="ru-RU" b="1" dirty="0" smtClean="0">
                <a:solidFill>
                  <a:srgbClr val="00B050"/>
                </a:solidFill>
              </a:rPr>
              <a:t>в</a:t>
            </a:r>
            <a:r>
              <a:rPr lang="ru-RU" b="1" dirty="0" smtClean="0">
                <a:solidFill>
                  <a:srgbClr val="FF0000"/>
                </a:solidFill>
              </a:rPr>
              <a:t>е</a:t>
            </a:r>
            <a:r>
              <a:rPr lang="ru-RU" b="1" dirty="0" smtClean="0">
                <a:solidFill>
                  <a:srgbClr val="00B050"/>
                </a:solidFill>
              </a:rPr>
              <a:t>ст</a:t>
            </a:r>
            <a:r>
              <a:rPr lang="ru-RU" b="1" dirty="0" smtClean="0">
                <a:solidFill>
                  <a:srgbClr val="FF0000"/>
                </a:solidFill>
              </a:rPr>
              <a:t>е</a:t>
            </a:r>
            <a:r>
              <a:rPr lang="ru-RU" b="1" dirty="0" smtClean="0">
                <a:solidFill>
                  <a:srgbClr val="00B050"/>
                </a:solidFill>
              </a:rPr>
              <a:t>й.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П у </a:t>
            </a:r>
            <a:r>
              <a:rPr lang="ru-RU" b="1" dirty="0" err="1" smtClean="0">
                <a:solidFill>
                  <a:srgbClr val="C00000"/>
                </a:solidFill>
              </a:rPr>
              <a:t>ш</a:t>
            </a:r>
            <a:r>
              <a:rPr lang="ru-RU" b="1" dirty="0" smtClean="0">
                <a:solidFill>
                  <a:srgbClr val="C00000"/>
                </a:solidFill>
              </a:rPr>
              <a:t> и с т а я –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пушистая!                                                                                                                                                          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Д у </a:t>
            </a:r>
            <a:r>
              <a:rPr lang="ru-RU" b="1" dirty="0" err="1" smtClean="0">
                <a:solidFill>
                  <a:srgbClr val="C00000"/>
                </a:solidFill>
              </a:rPr>
              <a:t>ш</a:t>
            </a:r>
            <a:r>
              <a:rPr lang="ru-RU" b="1" dirty="0" smtClean="0">
                <a:solidFill>
                  <a:srgbClr val="C00000"/>
                </a:solidFill>
              </a:rPr>
              <a:t> и с т а я –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душистая.                                                                                                                                                            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Приходит к нам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под Новый год -                                                                                                                                                   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 </a:t>
            </a:r>
            <a:r>
              <a:rPr lang="ru-RU" b="1" dirty="0" err="1" smtClean="0">
                <a:solidFill>
                  <a:srgbClr val="C00000"/>
                </a:solidFill>
              </a:rPr>
              <a:t>ю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р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п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р</a:t>
            </a:r>
            <a:r>
              <a:rPr lang="ru-RU" b="1" dirty="0" smtClean="0">
                <a:solidFill>
                  <a:srgbClr val="C00000"/>
                </a:solidFill>
              </a:rPr>
              <a:t> и </a:t>
            </a:r>
            <a:r>
              <a:rPr lang="ru-RU" b="1" dirty="0" err="1" smtClean="0">
                <a:solidFill>
                  <a:srgbClr val="C00000"/>
                </a:solidFill>
              </a:rPr>
              <a:t>з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ы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детям раздаёт. </a:t>
            </a: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0" y="214290"/>
            <a:ext cx="5286380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14338"/>
            <a:ext cx="8229600" cy="1285884"/>
          </a:xfrm>
        </p:spPr>
        <p:txBody>
          <a:bodyPr/>
          <a:lstStyle/>
          <a:p>
            <a:r>
              <a:rPr lang="ru-RU" b="1" dirty="0" err="1" smtClean="0">
                <a:solidFill>
                  <a:srgbClr val="C00000"/>
                </a:solidFill>
              </a:rPr>
              <a:t>Чистоговорки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57232"/>
            <a:ext cx="2786050" cy="5268931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dirty="0" err="1" smtClean="0">
                <a:solidFill>
                  <a:srgbClr val="0070C0"/>
                </a:solidFill>
              </a:rPr>
              <a:t>Ва-ва-ва</a:t>
            </a:r>
            <a:r>
              <a:rPr lang="ru-RU" b="1" dirty="0" smtClean="0">
                <a:solidFill>
                  <a:srgbClr val="0070C0"/>
                </a:solidFill>
              </a:rPr>
              <a:t>-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вот  высокая трава.                   </a:t>
            </a:r>
          </a:p>
          <a:p>
            <a:pPr>
              <a:buNone/>
            </a:pPr>
            <a:r>
              <a:rPr lang="ru-RU" b="1" dirty="0" err="1" smtClean="0">
                <a:solidFill>
                  <a:srgbClr val="0070C0"/>
                </a:solidFill>
              </a:rPr>
              <a:t>Ву-ву-ву</a:t>
            </a:r>
            <a:r>
              <a:rPr lang="ru-RU" b="1" dirty="0" smtClean="0">
                <a:solidFill>
                  <a:srgbClr val="0070C0"/>
                </a:solidFill>
              </a:rPr>
              <a:t>-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васильков в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траве нарву</a:t>
            </a:r>
            <a:r>
              <a:rPr lang="ru-RU" b="1" dirty="0" smtClean="0">
                <a:solidFill>
                  <a:srgbClr val="0070C0"/>
                </a:solidFill>
              </a:rPr>
              <a:t>.</a:t>
            </a:r>
          </a:p>
          <a:p>
            <a:pPr>
              <a:buNone/>
            </a:pPr>
            <a:r>
              <a:rPr lang="ru-RU" b="1" dirty="0" err="1" smtClean="0">
                <a:solidFill>
                  <a:srgbClr val="0070C0"/>
                </a:solidFill>
              </a:rPr>
              <a:t>Ви-ви-ви</a:t>
            </a:r>
            <a:r>
              <a:rPr lang="ru-RU" b="1" dirty="0" smtClean="0">
                <a:solidFill>
                  <a:srgbClr val="0070C0"/>
                </a:solidFill>
              </a:rPr>
              <a:t> –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только много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их не рви</a:t>
            </a:r>
            <a:r>
              <a:rPr lang="ru-RU" b="1" dirty="0" smtClean="0">
                <a:solidFill>
                  <a:srgbClr val="0070C0"/>
                </a:solidFill>
              </a:rPr>
              <a:t>.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Вы-вы-вы                             </a:t>
            </a:r>
            <a:r>
              <a:rPr lang="ru-RU" b="1" dirty="0" smtClean="0">
                <a:solidFill>
                  <a:srgbClr val="C00000"/>
                </a:solidFill>
              </a:rPr>
              <a:t>и в букет их собери.</a:t>
            </a:r>
          </a:p>
          <a:p>
            <a:endParaRPr lang="ru-RU" dirty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785794"/>
            <a:ext cx="6286544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8412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.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57752" y="1600200"/>
            <a:ext cx="3829048" cy="4525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Раздели слово на слоги</a:t>
            </a:r>
          </a:p>
          <a:p>
            <a:pPr>
              <a:buNone/>
            </a:pPr>
            <a:r>
              <a:rPr lang="ru-RU" b="1" dirty="0" smtClean="0"/>
              <a:t>ГДЕ </a:t>
            </a:r>
          </a:p>
          <a:p>
            <a:pPr>
              <a:buNone/>
            </a:pPr>
            <a:r>
              <a:rPr lang="ru-RU" b="1" dirty="0" smtClean="0"/>
              <a:t>НАХОДИТСЯ </a:t>
            </a:r>
          </a:p>
          <a:p>
            <a:pPr>
              <a:buNone/>
            </a:pPr>
            <a:r>
              <a:rPr lang="ru-RU" b="1" i="1" dirty="0" smtClean="0">
                <a:solidFill>
                  <a:srgbClr val="0070C0"/>
                </a:solidFill>
              </a:rPr>
              <a:t>ТВЁРДЫЙ </a:t>
            </a:r>
          </a:p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</a:rPr>
              <a:t>СОГЛАСНЫЙ </a:t>
            </a:r>
            <a:r>
              <a:rPr lang="ru-RU" b="1" dirty="0" smtClean="0"/>
              <a:t> </a:t>
            </a:r>
            <a:r>
              <a:rPr lang="ru-RU" b="1" dirty="0" smtClean="0">
                <a:solidFill>
                  <a:srgbClr val="C00000"/>
                </a:solidFill>
              </a:rPr>
              <a:t>звук  </a:t>
            </a:r>
            <a:r>
              <a:rPr lang="ru-RU" sz="5200" b="1" dirty="0" smtClean="0">
                <a:solidFill>
                  <a:srgbClr val="0070C0"/>
                </a:solidFill>
              </a:rPr>
              <a:t>В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В первом, во втором или в третьем слоге?</a:t>
            </a:r>
            <a:endParaRPr lang="ru-RU" b="1" dirty="0" smtClean="0">
              <a:solidFill>
                <a:srgbClr val="C00000"/>
              </a:solidFill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857364"/>
            <a:ext cx="3343275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142852"/>
            <a:ext cx="5304477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5357826"/>
            <a:ext cx="785818" cy="756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186106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В </a:t>
            </a:r>
            <a:r>
              <a:rPr lang="ru-RU" b="1" dirty="0" smtClean="0">
                <a:solidFill>
                  <a:srgbClr val="FF0000"/>
                </a:solidFill>
              </a:rPr>
              <a:t>О </a:t>
            </a:r>
            <a:r>
              <a:rPr lang="ru-RU" b="1" dirty="0" smtClean="0">
                <a:solidFill>
                  <a:srgbClr val="0070C0"/>
                </a:solidFill>
              </a:rPr>
              <a:t>Л К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428868"/>
            <a:ext cx="3186106" cy="3697295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Идёт, бредёт  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голодный волк: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«В____- В____»</a:t>
            </a:r>
          </a:p>
          <a:p>
            <a:pPr>
              <a:buNone/>
            </a:pPr>
            <a:r>
              <a:rPr lang="ru-RU" dirty="0" smtClean="0"/>
              <a:t> </a:t>
            </a:r>
            <a:r>
              <a:rPr lang="ru-RU" b="1" dirty="0" smtClean="0">
                <a:solidFill>
                  <a:srgbClr val="C00000"/>
                </a:solidFill>
              </a:rPr>
              <a:t>Волк-волчище –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серый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хвостище.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2942" y="857232"/>
            <a:ext cx="5534718" cy="5600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1214422"/>
            <a:ext cx="1571636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22" y="5857892"/>
            <a:ext cx="785818" cy="756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В</a:t>
            </a:r>
            <a:r>
              <a:rPr lang="ru-RU" b="1" dirty="0" smtClean="0">
                <a:solidFill>
                  <a:srgbClr val="FF0000"/>
                </a:solidFill>
              </a:rPr>
              <a:t>А </a:t>
            </a:r>
            <a:r>
              <a:rPr lang="ru-RU" b="1" dirty="0" smtClean="0">
                <a:solidFill>
                  <a:srgbClr val="0070C0"/>
                </a:solidFill>
              </a:rPr>
              <a:t>– </a:t>
            </a:r>
            <a:r>
              <a:rPr lang="ru-RU" b="1" dirty="0" smtClean="0">
                <a:solidFill>
                  <a:srgbClr val="00B050"/>
                </a:solidFill>
              </a:rPr>
              <a:t>Р</a:t>
            </a:r>
            <a:r>
              <a:rPr lang="ru-RU" b="1" dirty="0" smtClean="0">
                <a:solidFill>
                  <a:srgbClr val="FF0000"/>
                </a:solidFill>
              </a:rPr>
              <a:t>Е</a:t>
            </a:r>
            <a:r>
              <a:rPr lang="ru-RU" b="1" dirty="0" smtClean="0">
                <a:solidFill>
                  <a:srgbClr val="0070C0"/>
                </a:solidFill>
              </a:rPr>
              <a:t>Ж - </a:t>
            </a:r>
            <a:r>
              <a:rPr lang="ru-RU" b="1" dirty="0" smtClean="0">
                <a:solidFill>
                  <a:srgbClr val="00B050"/>
                </a:solidFill>
              </a:rPr>
              <a:t>К</a:t>
            </a:r>
            <a:r>
              <a:rPr lang="ru-RU" b="1" dirty="0" smtClean="0">
                <a:solidFill>
                  <a:srgbClr val="FF0000"/>
                </a:solidFill>
              </a:rPr>
              <a:t>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214422"/>
            <a:ext cx="6655309" cy="543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1142984"/>
            <a:ext cx="914396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1142984"/>
            <a:ext cx="135732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1142984"/>
            <a:ext cx="885826" cy="41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5357826"/>
            <a:ext cx="785818" cy="756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3869</TotalTime>
  <Words>597</Words>
  <Application>Microsoft Office PowerPoint</Application>
  <PresentationFormat>Экран (4:3)</PresentationFormat>
  <Paragraphs>138</Paragraphs>
  <Slides>59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Тема Office</vt:lpstr>
      <vt:lpstr>Звонкие согласные звуки В - Вь</vt:lpstr>
      <vt:lpstr>Вьюга воет: В____ ,   вьюга вьёт: В___,</vt:lpstr>
      <vt:lpstr>Ты лети ветерок через тысячи дорог:  Вь_,  Вь_, Вь_.  Вей, вей завивай, снегом землю засыпай. </vt:lpstr>
      <vt:lpstr>Что делают губы, зубы, язык. </vt:lpstr>
      <vt:lpstr>Игра «Научи                         Юпика говорить»:                              </vt:lpstr>
      <vt:lpstr>Чистоговорки.</vt:lpstr>
      <vt:lpstr>.</vt:lpstr>
      <vt:lpstr>В О Л К</vt:lpstr>
      <vt:lpstr>ВА – РЕЖ - КИ</vt:lpstr>
      <vt:lpstr>ВО – ЛО - СЫ</vt:lpstr>
      <vt:lpstr>«Посчитай-ка»  1 – 5 «Один – много».</vt:lpstr>
      <vt:lpstr>«Один – много, Волос - волосы</vt:lpstr>
      <vt:lpstr>«Один – много».</vt:lpstr>
      <vt:lpstr>«Посчитай-ка»  1 - 5</vt:lpstr>
      <vt:lpstr> «Посчитай-ка»  1 – 5                                 </vt:lpstr>
      <vt:lpstr>Где сидит кот? Схема  предлога «В»</vt:lpstr>
      <vt:lpstr>ПТЕНЕЦ  СИДИТ  В  ГНЕЗДЕ.</vt:lpstr>
      <vt:lpstr>БЕЛКА  живёт   В   ДУПЛЕ.</vt:lpstr>
      <vt:lpstr>Лиса  лежит  в  норе.   </vt:lpstr>
      <vt:lpstr>ВОЛК И ЛИСА.</vt:lpstr>
      <vt:lpstr>Этот гном любит прятаться … /в    бочку/</vt:lpstr>
      <vt:lpstr>ЧТО В ШКАФУ?</vt:lpstr>
      <vt:lpstr>БУКЕТ  В  ВАЗЕ</vt:lpstr>
      <vt:lpstr>Собака  в  конуре. Собака лает: АВ - АВ – АВ.</vt:lpstr>
      <vt:lpstr>Куда  пойдёт  заяц?</vt:lpstr>
      <vt:lpstr>В А Н – Н А</vt:lpstr>
      <vt:lpstr>ВОЛК   ЖИВЁТ  В  ЛОГОВЕ.</vt:lpstr>
      <vt:lpstr>Раздели слово на слоги АВ - ТО - БУС</vt:lpstr>
      <vt:lpstr>Раздели слово на слоги ДИ - ВАН</vt:lpstr>
      <vt:lpstr>«Посчитай-ка» Сколько слов в этом предложении? </vt:lpstr>
      <vt:lpstr>«В___»          -  ЦВЕТОЧКИ                                НАЗОВЁМ ВАСИЛЬКИ</vt:lpstr>
      <vt:lpstr>«В___» –  КАРКУШЕЙ НАЗОВЁМ</vt:lpstr>
      <vt:lpstr>«В___» ВОРОБЕЙ ВЗЛЕТЕЛ ПОВЫШЕ</vt:lpstr>
      <vt:lpstr>РАССКАЖИ: КУДА ПОШЛИ ДЕТИ?</vt:lpstr>
      <vt:lpstr>Кого встретили в лесу дети?</vt:lpstr>
      <vt:lpstr>Куда  дети  положили ежа?</vt:lpstr>
      <vt:lpstr>Где  дома  спрятался  ёжик ?</vt:lpstr>
      <vt:lpstr>Мягкий согласный звук Вь</vt:lpstr>
      <vt:lpstr>ВИ – НО – ГРАД              мой</vt:lpstr>
      <vt:lpstr>Ве - ло – си - пед</vt:lpstr>
      <vt:lpstr>МОЛОКО ВОЗИТ</vt:lpstr>
      <vt:lpstr>Кто  ходит под  водой?                                  ВО- ДО-ЛАЗ</vt:lpstr>
      <vt:lpstr>И- ВА         -       И - ВЫ</vt:lpstr>
      <vt:lpstr>ВРАЧ</vt:lpstr>
      <vt:lpstr>ВИННИ  ПУХ</vt:lpstr>
      <vt:lpstr>ВИННИ  ПУХ  встретил   льва. - …ВУ.</vt:lpstr>
      <vt:lpstr>ВИННИ  ПУХ  встретил   сову. /…ВИ..</vt:lpstr>
      <vt:lpstr>ВИННИ  ПУХ  встретил   свинью. - ВО…</vt:lpstr>
      <vt:lpstr>ВИННИ  ПУХ  встретил волка. /ВЫ…</vt:lpstr>
      <vt:lpstr>ВИННИ  ПУХ  встретил   вы- дру.</vt:lpstr>
      <vt:lpstr>КОГО ВСТРЕТИТ ВИННИ ПУХ                         ГУЛЯЯ ПО ДОРОЖКЕ?</vt:lpstr>
      <vt:lpstr>ВЕ - НИК</vt:lpstr>
      <vt:lpstr>ВО – РО – БЕЙ</vt:lpstr>
      <vt:lpstr>НА КАКОМ ЭТАЖЕ ЖИВУТ                                 ВОЛК, СОВА?  Пьют квас?</vt:lpstr>
      <vt:lpstr>Отгадай ребус</vt:lpstr>
      <vt:lpstr>Отгадай ребус</vt:lpstr>
      <vt:lpstr>Как зовут мальчика?</vt:lpstr>
      <vt:lpstr>Слайд 58</vt:lpstr>
      <vt:lpstr>«В____»  ВЕРНУЛАСЬ ИЗ ГОСТЕЙ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Звонкие согласные звуки В - Вь</dc:title>
  <dc:creator>111</dc:creator>
  <cp:lastModifiedBy>111</cp:lastModifiedBy>
  <cp:revision>49</cp:revision>
  <dcterms:created xsi:type="dcterms:W3CDTF">2019-10-13T12:15:41Z</dcterms:created>
  <dcterms:modified xsi:type="dcterms:W3CDTF">2020-08-10T00:19:39Z</dcterms:modified>
</cp:coreProperties>
</file>